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media/image9.jpg" ContentType="image/png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87" r:id="rId1"/>
    <p:sldMasterId id="2147483723" r:id="rId2"/>
    <p:sldMasterId id="2147483741" r:id="rId3"/>
  </p:sldMasterIdLst>
  <p:notesMasterIdLst>
    <p:notesMasterId r:id="rId11"/>
  </p:notesMasterIdLst>
  <p:sldIdLst>
    <p:sldId id="256" r:id="rId4"/>
    <p:sldId id="258" r:id="rId5"/>
    <p:sldId id="261" r:id="rId6"/>
    <p:sldId id="259" r:id="rId7"/>
    <p:sldId id="257" r:id="rId8"/>
    <p:sldId id="262" r:id="rId9"/>
    <p:sldId id="260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15" Type="http://schemas.openxmlformats.org/officeDocument/2006/relationships/tableStyles" Target="tableStyles.xml"/><Relationship Id="rId10" Type="http://schemas.openxmlformats.org/officeDocument/2006/relationships/slide" Target="slides/slide7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ST population(%)</c:v>
                </c:pt>
              </c:strCache>
            </c:strRef>
          </c:tx>
          <c:spPr>
            <a:solidFill>
              <a:schemeClr val="accent1"/>
            </a:solidFill>
            <a:ln w="0">
              <a:solidFill>
                <a:schemeClr val="accent1"/>
              </a:solidFill>
            </a:ln>
            <a:effectLst/>
          </c:spPr>
          <c:invertIfNegative val="0"/>
          <c:cat>
            <c:strRef>
              <c:f>Sheet1!$A$2:$A$19</c:f>
              <c:strCache>
                <c:ptCount val="18"/>
                <c:pt idx="0">
                  <c:v>bastar</c:v>
                </c:pt>
                <c:pt idx="1">
                  <c:v>dantewada</c:v>
                </c:pt>
                <c:pt idx="2">
                  <c:v>jashpur</c:v>
                </c:pt>
                <c:pt idx="3">
                  <c:v>kanker</c:v>
                </c:pt>
                <c:pt idx="4">
                  <c:v>kabirdham</c:v>
                </c:pt>
                <c:pt idx="5">
                  <c:v>raigarh</c:v>
                </c:pt>
                <c:pt idx="6">
                  <c:v>surguja</c:v>
                </c:pt>
                <c:pt idx="7">
                  <c:v>bijapur</c:v>
                </c:pt>
                <c:pt idx="8">
                  <c:v>korba</c:v>
                </c:pt>
                <c:pt idx="9">
                  <c:v>rajnandgaon</c:v>
                </c:pt>
                <c:pt idx="10">
                  <c:v>koriya</c:v>
                </c:pt>
                <c:pt idx="11">
                  <c:v>bilaspur</c:v>
                </c:pt>
                <c:pt idx="12">
                  <c:v>narayanpur</c:v>
                </c:pt>
                <c:pt idx="13">
                  <c:v>dhamtari</c:v>
                </c:pt>
                <c:pt idx="14">
                  <c:v>durg</c:v>
                </c:pt>
                <c:pt idx="15">
                  <c:v>raipur</c:v>
                </c:pt>
                <c:pt idx="16">
                  <c:v>janjgir champa</c:v>
                </c:pt>
                <c:pt idx="17">
                  <c:v>mahasamund</c:v>
                </c:pt>
              </c:strCache>
            </c:strRef>
          </c:cat>
          <c:val>
            <c:numRef>
              <c:f>Sheet1!$B$2:$B$19</c:f>
              <c:numCache>
                <c:formatCode>0.00</c:formatCode>
                <c:ptCount val="18"/>
                <c:pt idx="0">
                  <c:v>65.930000000000007</c:v>
                </c:pt>
                <c:pt idx="1">
                  <c:v>76.88</c:v>
                </c:pt>
                <c:pt idx="2">
                  <c:v>62.28</c:v>
                </c:pt>
                <c:pt idx="3">
                  <c:v>55.38</c:v>
                </c:pt>
                <c:pt idx="4">
                  <c:v>20.309999999999999</c:v>
                </c:pt>
                <c:pt idx="5">
                  <c:v>33.840000000000003</c:v>
                </c:pt>
                <c:pt idx="6">
                  <c:v>55.11</c:v>
                </c:pt>
                <c:pt idx="7">
                  <c:v>80</c:v>
                </c:pt>
                <c:pt idx="8">
                  <c:v>40.9</c:v>
                </c:pt>
                <c:pt idx="9">
                  <c:v>26.36</c:v>
                </c:pt>
                <c:pt idx="10">
                  <c:v>46.18</c:v>
                </c:pt>
                <c:pt idx="11">
                  <c:v>18.71</c:v>
                </c:pt>
                <c:pt idx="12">
                  <c:v>77.36</c:v>
                </c:pt>
                <c:pt idx="13">
                  <c:v>25.96</c:v>
                </c:pt>
                <c:pt idx="14">
                  <c:v>11.88</c:v>
                </c:pt>
                <c:pt idx="15">
                  <c:v>11.72</c:v>
                </c:pt>
                <c:pt idx="16">
                  <c:v>11.56</c:v>
                </c:pt>
                <c:pt idx="17">
                  <c:v>27.1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4D3-455A-B26A-6FAAE07F25D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Literacy Rate(%)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Sheet1!$A$2:$A$19</c:f>
              <c:strCache>
                <c:ptCount val="18"/>
                <c:pt idx="0">
                  <c:v>bastar</c:v>
                </c:pt>
                <c:pt idx="1">
                  <c:v>dantewada</c:v>
                </c:pt>
                <c:pt idx="2">
                  <c:v>jashpur</c:v>
                </c:pt>
                <c:pt idx="3">
                  <c:v>kanker</c:v>
                </c:pt>
                <c:pt idx="4">
                  <c:v>kabirdham</c:v>
                </c:pt>
                <c:pt idx="5">
                  <c:v>raigarh</c:v>
                </c:pt>
                <c:pt idx="6">
                  <c:v>surguja</c:v>
                </c:pt>
                <c:pt idx="7">
                  <c:v>bijapur</c:v>
                </c:pt>
                <c:pt idx="8">
                  <c:v>korba</c:v>
                </c:pt>
                <c:pt idx="9">
                  <c:v>rajnandgaon</c:v>
                </c:pt>
                <c:pt idx="10">
                  <c:v>koriya</c:v>
                </c:pt>
                <c:pt idx="11">
                  <c:v>bilaspur</c:v>
                </c:pt>
                <c:pt idx="12">
                  <c:v>narayanpur</c:v>
                </c:pt>
                <c:pt idx="13">
                  <c:v>dhamtari</c:v>
                </c:pt>
                <c:pt idx="14">
                  <c:v>durg</c:v>
                </c:pt>
                <c:pt idx="15">
                  <c:v>raipur</c:v>
                </c:pt>
                <c:pt idx="16">
                  <c:v>janjgir champa</c:v>
                </c:pt>
                <c:pt idx="17">
                  <c:v>mahasamund</c:v>
                </c:pt>
              </c:strCache>
            </c:strRef>
          </c:cat>
          <c:val>
            <c:numRef>
              <c:f>Sheet1!$C$2:$C$19</c:f>
              <c:numCache>
                <c:formatCode>0.00</c:formatCode>
                <c:ptCount val="18"/>
                <c:pt idx="0">
                  <c:v>54.4</c:v>
                </c:pt>
                <c:pt idx="1">
                  <c:v>42.12</c:v>
                </c:pt>
                <c:pt idx="2">
                  <c:v>67.92</c:v>
                </c:pt>
                <c:pt idx="3">
                  <c:v>70.290000000000006</c:v>
                </c:pt>
                <c:pt idx="4">
                  <c:v>60.85</c:v>
                </c:pt>
                <c:pt idx="5">
                  <c:v>73.260000000000005</c:v>
                </c:pt>
                <c:pt idx="6">
                  <c:v>60.01</c:v>
                </c:pt>
                <c:pt idx="7">
                  <c:v>40.86</c:v>
                </c:pt>
                <c:pt idx="8">
                  <c:v>72.37</c:v>
                </c:pt>
                <c:pt idx="9">
                  <c:v>75.959999999999994</c:v>
                </c:pt>
                <c:pt idx="10">
                  <c:v>70.64</c:v>
                </c:pt>
                <c:pt idx="11">
                  <c:v>70.78</c:v>
                </c:pt>
                <c:pt idx="12">
                  <c:v>48.62</c:v>
                </c:pt>
                <c:pt idx="13">
                  <c:v>78.36</c:v>
                </c:pt>
                <c:pt idx="14">
                  <c:v>79.06</c:v>
                </c:pt>
                <c:pt idx="15">
                  <c:v>75.56</c:v>
                </c:pt>
                <c:pt idx="16">
                  <c:v>73.069999999999993</c:v>
                </c:pt>
                <c:pt idx="17">
                  <c:v>71.02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4D3-455A-B26A-6FAAE07F25DA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Column1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Sheet1!$A$2:$A$19</c:f>
              <c:strCache>
                <c:ptCount val="18"/>
                <c:pt idx="0">
                  <c:v>bastar</c:v>
                </c:pt>
                <c:pt idx="1">
                  <c:v>dantewada</c:v>
                </c:pt>
                <c:pt idx="2">
                  <c:v>jashpur</c:v>
                </c:pt>
                <c:pt idx="3">
                  <c:v>kanker</c:v>
                </c:pt>
                <c:pt idx="4">
                  <c:v>kabirdham</c:v>
                </c:pt>
                <c:pt idx="5">
                  <c:v>raigarh</c:v>
                </c:pt>
                <c:pt idx="6">
                  <c:v>surguja</c:v>
                </c:pt>
                <c:pt idx="7">
                  <c:v>bijapur</c:v>
                </c:pt>
                <c:pt idx="8">
                  <c:v>korba</c:v>
                </c:pt>
                <c:pt idx="9">
                  <c:v>rajnandgaon</c:v>
                </c:pt>
                <c:pt idx="10">
                  <c:v>koriya</c:v>
                </c:pt>
                <c:pt idx="11">
                  <c:v>bilaspur</c:v>
                </c:pt>
                <c:pt idx="12">
                  <c:v>narayanpur</c:v>
                </c:pt>
                <c:pt idx="13">
                  <c:v>dhamtari</c:v>
                </c:pt>
                <c:pt idx="14">
                  <c:v>durg</c:v>
                </c:pt>
                <c:pt idx="15">
                  <c:v>raipur</c:v>
                </c:pt>
                <c:pt idx="16">
                  <c:v>janjgir champa</c:v>
                </c:pt>
                <c:pt idx="17">
                  <c:v>mahasamund</c:v>
                </c:pt>
              </c:strCache>
            </c:strRef>
          </c:cat>
          <c:val>
            <c:numRef>
              <c:f>Sheet1!$D$2:$D$19</c:f>
              <c:numCache>
                <c:formatCode>General</c:formatCode>
                <c:ptCount val="18"/>
              </c:numCache>
            </c:numRef>
          </c:val>
          <c:extLst>
            <c:ext xmlns:c16="http://schemas.microsoft.com/office/drawing/2014/chart" uri="{C3380CC4-5D6E-409C-BE32-E72D297353CC}">
              <c16:uniqueId val="{00000002-B4D3-455A-B26A-6FAAE07F25D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470023032"/>
        <c:axId val="470023688"/>
      </c:barChart>
      <c:catAx>
        <c:axId val="4700230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70023688"/>
        <c:crosses val="autoZero"/>
        <c:auto val="1"/>
        <c:lblAlgn val="ctr"/>
        <c:lblOffset val="100"/>
        <c:noMultiLvlLbl val="0"/>
      </c:catAx>
      <c:valAx>
        <c:axId val="4700236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700230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2"/>
        <c:delete val="1"/>
      </c:legendEntry>
      <c:layout>
        <c:manualLayout>
          <c:xMode val="edge"/>
          <c:yMode val="edge"/>
          <c:x val="0.25215240089580626"/>
          <c:y val="0.93484970749847207"/>
          <c:w val="0.44245432837330162"/>
          <c:h val="4.992634767374327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7.5210516114186193E-2"/>
          <c:y val="9.5347483106911879E-2"/>
          <c:w val="0.91587848650924286"/>
          <c:h val="0.73230192950126738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</c:strCache>
            </c:strRef>
          </c:tx>
          <c:spPr>
            <a:ln w="22225" cap="rnd">
              <a:solidFill>
                <a:schemeClr val="accent1"/>
              </a:solidFill>
              <a:round/>
            </a:ln>
            <a:effectLst/>
          </c:spPr>
          <c:marker>
            <c:symbol val="diamond"/>
            <c:size val="6"/>
            <c:spPr>
              <a:solidFill>
                <a:schemeClr val="accent1"/>
              </a:solidFill>
              <a:ln w="9525">
                <a:solidFill>
                  <a:schemeClr val="accent1"/>
                </a:solidFill>
                <a:round/>
              </a:ln>
              <a:effectLst/>
            </c:spPr>
          </c:marker>
          <c:cat>
            <c:strRef>
              <c:f>Sheet1!$A$2:$A$26</c:f>
              <c:strCache>
                <c:ptCount val="25"/>
                <c:pt idx="0">
                  <c:v>bastar</c:v>
                </c:pt>
                <c:pt idx="1">
                  <c:v>dantewada</c:v>
                </c:pt>
                <c:pt idx="2">
                  <c:v>jashpur</c:v>
                </c:pt>
                <c:pt idx="3">
                  <c:v>kanker</c:v>
                </c:pt>
                <c:pt idx="4">
                  <c:v>kabirdham</c:v>
                </c:pt>
                <c:pt idx="5">
                  <c:v>raigarh</c:v>
                </c:pt>
                <c:pt idx="6">
                  <c:v>surajpur</c:v>
                </c:pt>
                <c:pt idx="7">
                  <c:v>surguja</c:v>
                </c:pt>
                <c:pt idx="8">
                  <c:v>bijapur</c:v>
                </c:pt>
                <c:pt idx="9">
                  <c:v>korba</c:v>
                </c:pt>
                <c:pt idx="10">
                  <c:v>rajnandgaon</c:v>
                </c:pt>
                <c:pt idx="11">
                  <c:v>koriya</c:v>
                </c:pt>
                <c:pt idx="12">
                  <c:v>kondagaon</c:v>
                </c:pt>
                <c:pt idx="13">
                  <c:v>bilaspur</c:v>
                </c:pt>
                <c:pt idx="14">
                  <c:v>narayanpur</c:v>
                </c:pt>
                <c:pt idx="15">
                  <c:v>balod</c:v>
                </c:pt>
                <c:pt idx="16">
                  <c:v>balrampur</c:v>
                </c:pt>
                <c:pt idx="17">
                  <c:v>bastar</c:v>
                </c:pt>
                <c:pt idx="18">
                  <c:v>dhamtari</c:v>
                </c:pt>
                <c:pt idx="19">
                  <c:v>gariyaband</c:v>
                </c:pt>
                <c:pt idx="20">
                  <c:v>janjgir champa</c:v>
                </c:pt>
                <c:pt idx="21">
                  <c:v>mahasamund</c:v>
                </c:pt>
                <c:pt idx="22">
                  <c:v>mungeli</c:v>
                </c:pt>
                <c:pt idx="23">
                  <c:v>sukma</c:v>
                </c:pt>
                <c:pt idx="24">
                  <c:v>baloda bazar</c:v>
                </c:pt>
              </c:strCache>
            </c:strRef>
          </c:cat>
          <c:val>
            <c:numRef>
              <c:f>Sheet1!$B$2:$B$26</c:f>
              <c:numCache>
                <c:formatCode>General</c:formatCode>
                <c:ptCount val="25"/>
                <c:pt idx="0">
                  <c:v>400</c:v>
                </c:pt>
                <c:pt idx="1">
                  <c:v>244</c:v>
                </c:pt>
                <c:pt idx="2">
                  <c:v>410</c:v>
                </c:pt>
                <c:pt idx="3">
                  <c:v>395</c:v>
                </c:pt>
                <c:pt idx="4">
                  <c:v>360</c:v>
                </c:pt>
                <c:pt idx="5">
                  <c:v>360</c:v>
                </c:pt>
                <c:pt idx="6">
                  <c:v>385</c:v>
                </c:pt>
                <c:pt idx="7">
                  <c:v>327</c:v>
                </c:pt>
                <c:pt idx="8">
                  <c:v>284</c:v>
                </c:pt>
                <c:pt idx="9">
                  <c:v>290</c:v>
                </c:pt>
                <c:pt idx="10">
                  <c:v>392</c:v>
                </c:pt>
                <c:pt idx="11">
                  <c:v>335</c:v>
                </c:pt>
                <c:pt idx="12">
                  <c:v>97</c:v>
                </c:pt>
                <c:pt idx="13">
                  <c:v>59</c:v>
                </c:pt>
                <c:pt idx="14">
                  <c:v>110</c:v>
                </c:pt>
                <c:pt idx="15">
                  <c:v>56</c:v>
                </c:pt>
                <c:pt idx="16">
                  <c:v>60</c:v>
                </c:pt>
                <c:pt idx="17">
                  <c:v>163</c:v>
                </c:pt>
                <c:pt idx="18">
                  <c:v>60</c:v>
                </c:pt>
                <c:pt idx="19">
                  <c:v>40</c:v>
                </c:pt>
                <c:pt idx="20">
                  <c:v>55</c:v>
                </c:pt>
                <c:pt idx="21">
                  <c:v>54</c:v>
                </c:pt>
                <c:pt idx="22">
                  <c:v>60</c:v>
                </c:pt>
                <c:pt idx="23">
                  <c:v>60</c:v>
                </c:pt>
                <c:pt idx="24">
                  <c:v>52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458-414A-BA7A-DD459EF0BF3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</c:strCache>
            </c:strRef>
          </c:tx>
          <c:spPr>
            <a:ln w="22225" cap="rnd">
              <a:solidFill>
                <a:schemeClr val="accent2"/>
              </a:solidFill>
              <a:round/>
            </a:ln>
            <a:effectLst/>
          </c:spPr>
          <c:marker>
            <c:symbol val="square"/>
            <c:size val="6"/>
            <c:spPr>
              <a:solidFill>
                <a:schemeClr val="accent2"/>
              </a:solidFill>
              <a:ln w="9525">
                <a:solidFill>
                  <a:schemeClr val="accent2"/>
                </a:solidFill>
                <a:round/>
              </a:ln>
              <a:effectLst/>
            </c:spPr>
          </c:marker>
          <c:cat>
            <c:strRef>
              <c:f>Sheet1!$A$2:$A$26</c:f>
              <c:strCache>
                <c:ptCount val="25"/>
                <c:pt idx="0">
                  <c:v>bastar</c:v>
                </c:pt>
                <c:pt idx="1">
                  <c:v>dantewada</c:v>
                </c:pt>
                <c:pt idx="2">
                  <c:v>jashpur</c:v>
                </c:pt>
                <c:pt idx="3">
                  <c:v>kanker</c:v>
                </c:pt>
                <c:pt idx="4">
                  <c:v>kabirdham</c:v>
                </c:pt>
                <c:pt idx="5">
                  <c:v>raigarh</c:v>
                </c:pt>
                <c:pt idx="6">
                  <c:v>surajpur</c:v>
                </c:pt>
                <c:pt idx="7">
                  <c:v>surguja</c:v>
                </c:pt>
                <c:pt idx="8">
                  <c:v>bijapur</c:v>
                </c:pt>
                <c:pt idx="9">
                  <c:v>korba</c:v>
                </c:pt>
                <c:pt idx="10">
                  <c:v>rajnandgaon</c:v>
                </c:pt>
                <c:pt idx="11">
                  <c:v>koriya</c:v>
                </c:pt>
                <c:pt idx="12">
                  <c:v>kondagaon</c:v>
                </c:pt>
                <c:pt idx="13">
                  <c:v>bilaspur</c:v>
                </c:pt>
                <c:pt idx="14">
                  <c:v>narayanpur</c:v>
                </c:pt>
                <c:pt idx="15">
                  <c:v>balod</c:v>
                </c:pt>
                <c:pt idx="16">
                  <c:v>balrampur</c:v>
                </c:pt>
                <c:pt idx="17">
                  <c:v>bastar</c:v>
                </c:pt>
                <c:pt idx="18">
                  <c:v>dhamtari</c:v>
                </c:pt>
                <c:pt idx="19">
                  <c:v>gariyaband</c:v>
                </c:pt>
                <c:pt idx="20">
                  <c:v>janjgir champa</c:v>
                </c:pt>
                <c:pt idx="21">
                  <c:v>mahasamund</c:v>
                </c:pt>
                <c:pt idx="22">
                  <c:v>mungeli</c:v>
                </c:pt>
                <c:pt idx="23">
                  <c:v>sukma</c:v>
                </c:pt>
                <c:pt idx="24">
                  <c:v>baloda bazar</c:v>
                </c:pt>
              </c:strCache>
            </c:strRef>
          </c:cat>
          <c:val>
            <c:numRef>
              <c:f>Sheet1!$C$2:$C$10</c:f>
              <c:numCache>
                <c:formatCode>General</c:formatCode>
                <c:ptCount val="9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D458-414A-BA7A-DD459EF0BF32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</c:strCache>
            </c:strRef>
          </c:tx>
          <c:spPr>
            <a:ln w="22225" cap="rnd">
              <a:solidFill>
                <a:schemeClr val="accent3"/>
              </a:solidFill>
              <a:round/>
            </a:ln>
            <a:effectLst/>
          </c:spPr>
          <c:marker>
            <c:symbol val="triangle"/>
            <c:size val="6"/>
            <c:spPr>
              <a:solidFill>
                <a:schemeClr val="accent3"/>
              </a:solidFill>
              <a:ln w="9525">
                <a:solidFill>
                  <a:schemeClr val="accent3"/>
                </a:solidFill>
                <a:round/>
              </a:ln>
              <a:effectLst/>
            </c:spPr>
          </c:marker>
          <c:cat>
            <c:strRef>
              <c:f>Sheet1!$A$2:$A$26</c:f>
              <c:strCache>
                <c:ptCount val="25"/>
                <c:pt idx="0">
                  <c:v>bastar</c:v>
                </c:pt>
                <c:pt idx="1">
                  <c:v>dantewada</c:v>
                </c:pt>
                <c:pt idx="2">
                  <c:v>jashpur</c:v>
                </c:pt>
                <c:pt idx="3">
                  <c:v>kanker</c:v>
                </c:pt>
                <c:pt idx="4">
                  <c:v>kabirdham</c:v>
                </c:pt>
                <c:pt idx="5">
                  <c:v>raigarh</c:v>
                </c:pt>
                <c:pt idx="6">
                  <c:v>surajpur</c:v>
                </c:pt>
                <c:pt idx="7">
                  <c:v>surguja</c:v>
                </c:pt>
                <c:pt idx="8">
                  <c:v>bijapur</c:v>
                </c:pt>
                <c:pt idx="9">
                  <c:v>korba</c:v>
                </c:pt>
                <c:pt idx="10">
                  <c:v>rajnandgaon</c:v>
                </c:pt>
                <c:pt idx="11">
                  <c:v>koriya</c:v>
                </c:pt>
                <c:pt idx="12">
                  <c:v>kondagaon</c:v>
                </c:pt>
                <c:pt idx="13">
                  <c:v>bilaspur</c:v>
                </c:pt>
                <c:pt idx="14">
                  <c:v>narayanpur</c:v>
                </c:pt>
                <c:pt idx="15">
                  <c:v>balod</c:v>
                </c:pt>
                <c:pt idx="16">
                  <c:v>balrampur</c:v>
                </c:pt>
                <c:pt idx="17">
                  <c:v>bastar</c:v>
                </c:pt>
                <c:pt idx="18">
                  <c:v>dhamtari</c:v>
                </c:pt>
                <c:pt idx="19">
                  <c:v>gariyaband</c:v>
                </c:pt>
                <c:pt idx="20">
                  <c:v>janjgir champa</c:v>
                </c:pt>
                <c:pt idx="21">
                  <c:v>mahasamund</c:v>
                </c:pt>
                <c:pt idx="22">
                  <c:v>mungeli</c:v>
                </c:pt>
                <c:pt idx="23">
                  <c:v>sukma</c:v>
                </c:pt>
                <c:pt idx="24">
                  <c:v>baloda bazar</c:v>
                </c:pt>
              </c:strCache>
            </c:strRef>
          </c:cat>
          <c:val>
            <c:numRef>
              <c:f>Sheet1!$D$2:$D$10</c:f>
              <c:numCache>
                <c:formatCode>General</c:formatCode>
                <c:ptCount val="9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D458-414A-BA7A-DD459EF0BF3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68748184"/>
        <c:axId val="268744248"/>
      </c:lineChart>
      <c:catAx>
        <c:axId val="2687481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64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68744248"/>
        <c:crosses val="autoZero"/>
        <c:auto val="1"/>
        <c:lblAlgn val="ctr"/>
        <c:lblOffset val="100"/>
        <c:noMultiLvlLbl val="0"/>
      </c:catAx>
      <c:valAx>
        <c:axId val="26874424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6874818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3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64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1197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064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C713A5-7D1C-49C1-A418-4DFE033CE410}" type="datetimeFigureOut">
              <a:rPr lang="en-IN" smtClean="0"/>
              <a:t>25-05-2019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5F0138-AD1B-4513-A06D-5C9019BAED4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933309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5/25/2019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31471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5/25/2019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96558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smtClean="0"/>
              <a:pPr/>
              <a:t>5/25/2019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03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smtClean="0"/>
              <a:pPr/>
              <a:t>5/25/2019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433741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smtClean="0"/>
              <a:pPr/>
              <a:t>5/25/2019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40746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5/25/2019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87093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5/25/2019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15070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527907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smtClean="0"/>
              <a:pPr/>
              <a:t>5/25/2019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629493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345036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39198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412426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5/25/2019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060179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5/25/2019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315325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5/25/2019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828920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5/25/2019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790016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5/25/2019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539702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5/25/2019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26918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5/25/2019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107013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5/25/2019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027925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5/25/2019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848478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5/25/2019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696107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smtClean="0"/>
              <a:pPr/>
              <a:t>5/25/2019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00160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5/25/2019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579907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5/25/2019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552836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5/25/2019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878903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565291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5/25/2019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5209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336245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318312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5/25/2019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040430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5/25/2019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100934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5/25/2019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40455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5/25/2019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644507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5/25/2019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379103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5/25/2019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223517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5/25/2019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219252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5/25/2019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762262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5/25/2019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797786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5/25/2019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7978532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5/25/2019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658047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5/25/2019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4799042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5/25/2019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399098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44324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5/25/2019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201972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5/25/2019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78670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5/25/2019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16521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5/25/2019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36436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5/25/2019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97149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5/25/2019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86193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slideLayout" Target="../slideLayouts/slideLayout47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6.xml"/><Relationship Id="rId17" Type="http://schemas.openxmlformats.org/officeDocument/2006/relationships/theme" Target="../theme/theme3.xml"/><Relationship Id="rId2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50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4" Type="http://schemas.openxmlformats.org/officeDocument/2006/relationships/slideLayout" Target="../slideLayouts/slideLayout4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5/25/2019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829763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  <p:sldLayoutId id="2147483700" r:id="rId13"/>
    <p:sldLayoutId id="2147483701" r:id="rId14"/>
    <p:sldLayoutId id="2147483702" r:id="rId15"/>
    <p:sldLayoutId id="2147483703" r:id="rId16"/>
    <p:sldLayoutId id="2147483704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48A87A34-81AB-432B-8DAE-1953F412C126}" type="datetimeFigureOut">
              <a:rPr lang="en-US" smtClean="0"/>
              <a:pPr/>
              <a:t>5/25/2019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037671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  <p:sldLayoutId id="2147483735" r:id="rId12"/>
    <p:sldLayoutId id="2147483736" r:id="rId13"/>
    <p:sldLayoutId id="2147483737" r:id="rId14"/>
    <p:sldLayoutId id="2147483738" r:id="rId15"/>
    <p:sldLayoutId id="2147483739" r:id="rId16"/>
    <p:sldLayoutId id="2147483740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5/25/2019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49290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2" r:id="rId1"/>
    <p:sldLayoutId id="2147483743" r:id="rId2"/>
    <p:sldLayoutId id="2147483744" r:id="rId3"/>
    <p:sldLayoutId id="2147483745" r:id="rId4"/>
    <p:sldLayoutId id="2147483746" r:id="rId5"/>
    <p:sldLayoutId id="2147483747" r:id="rId6"/>
    <p:sldLayoutId id="2147483748" r:id="rId7"/>
    <p:sldLayoutId id="2147483749" r:id="rId8"/>
    <p:sldLayoutId id="2147483750" r:id="rId9"/>
    <p:sldLayoutId id="2147483751" r:id="rId10"/>
    <p:sldLayoutId id="2147483752" r:id="rId11"/>
    <p:sldLayoutId id="2147483753" r:id="rId12"/>
    <p:sldLayoutId id="2147483754" r:id="rId13"/>
    <p:sldLayoutId id="2147483755" r:id="rId14"/>
    <p:sldLayoutId id="2147483756" r:id="rId15"/>
    <p:sldLayoutId id="2147483757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7" Type="http://schemas.openxmlformats.org/officeDocument/2006/relationships/image" Target="../media/image12.jpg"/><Relationship Id="rId2" Type="http://schemas.openxmlformats.org/officeDocument/2006/relationships/hyperlink" Target="http://ameyalife.com/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jpg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data.gov.in/resources/state-wise-details-functional-eklavya-model-residential-schools-emrss-and-number-students" TargetMode="External"/><Relationship Id="rId3" Type="http://schemas.openxmlformats.org/officeDocument/2006/relationships/hyperlink" Target="http://tribal.cg.gov.in/en/scheduled-areas" TargetMode="External"/><Relationship Id="rId7" Type="http://schemas.openxmlformats.org/officeDocument/2006/relationships/hyperlink" Target="https://data.gov.in/resources/district-wise-girls-and-boys-hostels-students-belonging-scheduled-tribes-chhattisgarh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ribal.nic.in/DivisionsFiles/sg/ListEMRS060418.pdf" TargetMode="External"/><Relationship Id="rId11" Type="http://schemas.openxmlformats.org/officeDocument/2006/relationships/hyperlink" Target="http://www.ipeglobal.com/downloads/publications/Residential-School-Report-13-01-16.pdf" TargetMode="External"/><Relationship Id="rId5" Type="http://schemas.openxmlformats.org/officeDocument/2006/relationships/hyperlink" Target="https://www.indiastat.com/social-and-welfare-schemes-data/27/tribal-schemes/285/scheme-of-ashram-schools-1994-2018/368234/stats.aspx" TargetMode="External"/><Relationship Id="rId10" Type="http://schemas.openxmlformats.org/officeDocument/2006/relationships/hyperlink" Target="https://en.wikipedia.org/wiki/Eklavya_Model_Residential_School" TargetMode="External"/><Relationship Id="rId4" Type="http://schemas.openxmlformats.org/officeDocument/2006/relationships/hyperlink" Target="https://www.google.com/search?rlz=1C1CHBF_enIN838IN838&amp;ei=zMvlXJTjNZWS9QOuioqQDA&amp;q=district+wise+growth+in+tribal+residential+schools&amp;oq=district+wise+growth+in+tribal+residential+schools&amp;gs_l=psy-ab.3..35i39.139452.139452..139964...0.0..0.200.200.2-1......0....1..gws-wiz.......0i71.m8p0g49XpNc" TargetMode="External"/><Relationship Id="rId9" Type="http://schemas.openxmlformats.org/officeDocument/2006/relationships/hyperlink" Target="http://ameyalife.com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1C66959A-F1AF-43E7-B709-87B1D89C6BCB}"/>
              </a:ext>
            </a:extLst>
          </p:cNvPr>
          <p:cNvGrpSpPr/>
          <p:nvPr/>
        </p:nvGrpSpPr>
        <p:grpSpPr>
          <a:xfrm>
            <a:off x="313565" y="184122"/>
            <a:ext cx="11878435" cy="6335833"/>
            <a:chOff x="313565" y="184122"/>
            <a:chExt cx="11878435" cy="6335833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D62852B5-4942-4D08-8A12-CD669821ABA6}"/>
                </a:ext>
              </a:extLst>
            </p:cNvPr>
            <p:cNvGrpSpPr/>
            <p:nvPr/>
          </p:nvGrpSpPr>
          <p:grpSpPr>
            <a:xfrm>
              <a:off x="3084443" y="184122"/>
              <a:ext cx="5029200" cy="1947091"/>
              <a:chOff x="2988364" y="528678"/>
              <a:chExt cx="5029200" cy="1947091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D7AFD2A-FBCB-430C-91A3-342A3E82EDB0}"/>
                  </a:ext>
                </a:extLst>
              </p:cNvPr>
              <p:cNvSpPr txBox="1"/>
              <p:nvPr/>
            </p:nvSpPr>
            <p:spPr>
              <a:xfrm>
                <a:off x="3836504" y="528678"/>
                <a:ext cx="371723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3600" dirty="0">
                    <a:solidFill>
                      <a:schemeClr val="accent3">
                        <a:lumMod val="40000"/>
                        <a:lumOff val="60000"/>
                      </a:schemeClr>
                    </a:solidFill>
                    <a:latin typeface="Constantia" panose="02030602050306030303" pitchFamily="18" charset="0"/>
                  </a:rPr>
                  <a:t>Tribal Welfare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03C945D-4C68-41E3-8C18-86FF87B0446A}"/>
                  </a:ext>
                </a:extLst>
              </p:cNvPr>
              <p:cNvSpPr txBox="1"/>
              <p:nvPr/>
            </p:nvSpPr>
            <p:spPr>
              <a:xfrm>
                <a:off x="2988364" y="1085077"/>
                <a:ext cx="5029200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4400" u="sng" dirty="0">
                    <a:solidFill>
                      <a:schemeClr val="accent5">
                        <a:lumMod val="75000"/>
                      </a:schemeClr>
                    </a:solidFill>
                    <a:latin typeface="Constantia" panose="02030602050306030303" pitchFamily="18" charset="0"/>
                  </a:rPr>
                  <a:t>Residential Schools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2B7EEBB-A420-4D2A-A902-495A59EAAB80}"/>
                  </a:ext>
                </a:extLst>
              </p:cNvPr>
              <p:cNvSpPr txBox="1"/>
              <p:nvPr/>
            </p:nvSpPr>
            <p:spPr>
              <a:xfrm>
                <a:off x="3985591" y="1829438"/>
                <a:ext cx="371723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3600" dirty="0">
                    <a:solidFill>
                      <a:schemeClr val="accent3">
                        <a:lumMod val="40000"/>
                        <a:lumOff val="60000"/>
                      </a:schemeClr>
                    </a:solidFill>
                    <a:latin typeface="Constantia" panose="02030602050306030303" pitchFamily="18" charset="0"/>
                  </a:rPr>
                  <a:t>Chhattisgarh</a:t>
                </a:r>
              </a:p>
            </p:txBody>
          </p: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15402B2-D676-4F47-93F8-328BAF3B4898}"/>
                </a:ext>
              </a:extLst>
            </p:cNvPr>
            <p:cNvSpPr txBox="1"/>
            <p:nvPr/>
          </p:nvSpPr>
          <p:spPr>
            <a:xfrm>
              <a:off x="9725257" y="4874665"/>
              <a:ext cx="2466743" cy="13696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400" dirty="0">
                  <a:solidFill>
                    <a:schemeClr val="tx2">
                      <a:lumMod val="10000"/>
                    </a:schemeClr>
                  </a:solidFill>
                  <a:latin typeface="Constantia" panose="02030602050306030303" pitchFamily="18" charset="0"/>
                </a:rPr>
                <a:t>Prepared by: </a:t>
              </a:r>
            </a:p>
            <a:p>
              <a:r>
                <a:rPr lang="en-IN" sz="2400" dirty="0">
                  <a:solidFill>
                    <a:schemeClr val="tx2">
                      <a:lumMod val="10000"/>
                    </a:schemeClr>
                  </a:solidFill>
                  <a:latin typeface="Constantia" panose="02030602050306030303" pitchFamily="18" charset="0"/>
                </a:rPr>
                <a:t>Nilesh Singhania</a:t>
              </a:r>
            </a:p>
            <a:p>
              <a:r>
                <a:rPr lang="en-IN" sz="2400" dirty="0">
                  <a:solidFill>
                    <a:schemeClr val="tx2">
                      <a:lumMod val="10000"/>
                    </a:schemeClr>
                  </a:solidFill>
                  <a:latin typeface="Constantia" panose="02030602050306030303" pitchFamily="18" charset="0"/>
                </a:rPr>
                <a:t>NIT Raipur </a:t>
              </a:r>
            </a:p>
            <a:p>
              <a:endParaRPr lang="en-IN" sz="1050" dirty="0">
                <a:solidFill>
                  <a:schemeClr val="tx2">
                    <a:lumMod val="10000"/>
                  </a:schemeClr>
                </a:solidFill>
                <a:latin typeface="Constantia" panose="02030602050306030303" pitchFamily="18" charset="0"/>
              </a:endParaRPr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7BCFB7F3-16F0-4682-A260-FF48C035647F}"/>
                </a:ext>
              </a:extLst>
            </p:cNvPr>
            <p:cNvGrpSpPr/>
            <p:nvPr/>
          </p:nvGrpSpPr>
          <p:grpSpPr>
            <a:xfrm>
              <a:off x="313565" y="1669278"/>
              <a:ext cx="8777426" cy="4850677"/>
              <a:chOff x="313565" y="1669278"/>
              <a:chExt cx="8777426" cy="4850677"/>
            </a:xfrm>
          </p:grpSpPr>
          <p:pic>
            <p:nvPicPr>
              <p:cNvPr id="5" name="Picture 4">
                <a:hlinkClick r:id="rId2"/>
                <a:extLst>
                  <a:ext uri="{FF2B5EF4-FFF2-40B4-BE49-F238E27FC236}">
                    <a16:creationId xmlns:a16="http://schemas.microsoft.com/office/drawing/2014/main" id="{A1D15D55-3937-4DFE-A80B-6BDC1DAC873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2359" b="454"/>
              <a:stretch/>
            </p:blipFill>
            <p:spPr>
              <a:xfrm>
                <a:off x="3932583" y="2778864"/>
                <a:ext cx="3428676" cy="1966240"/>
              </a:xfrm>
              <a:prstGeom prst="ellipse">
                <a:avLst/>
              </a:prstGeom>
              <a:ln>
                <a:noFill/>
              </a:ln>
              <a:effectLst>
                <a:softEdge rad="112500"/>
              </a:effectLst>
            </p:spPr>
          </p:pic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048F2BA8-C8B6-4189-A5DD-EA8974E807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520998" y="4977959"/>
                <a:ext cx="2569993" cy="1541996"/>
              </a:xfrm>
              <a:prstGeom prst="ellipse">
                <a:avLst/>
              </a:prstGeom>
              <a:ln w="63500" cap="rnd">
                <a:solidFill>
                  <a:srgbClr val="333333"/>
                </a:solidFill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E5A555D2-CA5A-45FA-A426-E94FA2D35F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00189" y="1669278"/>
                <a:ext cx="2466743" cy="1471823"/>
              </a:xfrm>
              <a:prstGeom prst="ellipse">
                <a:avLst/>
              </a:prstGeom>
              <a:ln w="63500" cap="rnd">
                <a:solidFill>
                  <a:srgbClr val="333333"/>
                </a:solidFill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2BDA3C85-7AE9-4D14-A2A0-FAC984CC77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774120" y="4995623"/>
                <a:ext cx="2286497" cy="1524332"/>
              </a:xfrm>
              <a:prstGeom prst="ellipse">
                <a:avLst/>
              </a:prstGeom>
              <a:ln w="63500" cap="rnd">
                <a:solidFill>
                  <a:srgbClr val="333333"/>
                </a:solidFill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D845F320-C1E5-4845-9D60-3C23E585BC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13565" y="3608792"/>
                <a:ext cx="2257639" cy="1556579"/>
              </a:xfrm>
              <a:prstGeom prst="ellipse">
                <a:avLst/>
              </a:prstGeom>
              <a:ln w="63500" cap="rnd">
                <a:solidFill>
                  <a:srgbClr val="333333"/>
                </a:solidFill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</p:grpSp>
      </p:grpSp>
    </p:spTree>
    <p:extLst>
      <p:ext uri="{BB962C8B-B14F-4D97-AF65-F5344CB8AC3E}">
        <p14:creationId xmlns:p14="http://schemas.microsoft.com/office/powerpoint/2010/main" val="14882769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B6C6FAA-72D2-4DBF-ACE9-784C497345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-27850"/>
            <a:ext cx="12192001" cy="6862337"/>
          </a:xfrm>
          <a:pattFill prst="ltUpDiag">
            <a:fgClr>
              <a:schemeClr val="accent1"/>
            </a:fgClr>
            <a:bgClr>
              <a:schemeClr val="bg1"/>
            </a:bgClr>
          </a:pattFill>
          <a:effectLst>
            <a:outerShdw dist="50800" dir="5400000" sx="1000" sy="1000" algn="ctr" rotWithShape="0">
              <a:srgbClr val="000000"/>
            </a:outerShdw>
            <a:reflection endPos="0" dir="5400000" sy="-100000" algn="bl" rotWithShape="0"/>
            <a:softEdge rad="0"/>
          </a:effectLst>
          <a:scene3d>
            <a:camera prst="orthographicFront"/>
            <a:lightRig rig="sunrise" dir="t"/>
          </a:scene3d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61F533C-87BB-4D51-84E4-0B31597A8566}"/>
              </a:ext>
            </a:extLst>
          </p:cNvPr>
          <p:cNvSpPr/>
          <p:nvPr/>
        </p:nvSpPr>
        <p:spPr>
          <a:xfrm>
            <a:off x="221957" y="642726"/>
            <a:ext cx="6720114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ahnschrift SemiBold Condensed" panose="020B0502040204020203" pitchFamily="34" charset="0"/>
              </a:rPr>
              <a:t>Ekalavya Model Residential School</a:t>
            </a:r>
            <a:r>
              <a:rPr lang="en-US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Bahnschrift SemiBold Condensed" panose="020B0502040204020203" pitchFamily="34" charset="0"/>
              </a:rPr>
              <a:t> (</a:t>
            </a:r>
            <a:r>
              <a:rPr lang="en-US" sz="28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ahnschrift SemiBold Condensed" panose="020B0502040204020203" pitchFamily="34" charset="0"/>
              </a:rPr>
              <a:t>EMRS</a:t>
            </a:r>
            <a:r>
              <a:rPr lang="en-US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Bahnschrift SemiBold Condensed" panose="020B0502040204020203" pitchFamily="34" charset="0"/>
              </a:rPr>
              <a:t>) is a Government of India scheme for model residential school for Indian tribals (Scheduled Tribes, ST) across India. It was established by the Tribal Ministry, Government of India.</a:t>
            </a:r>
            <a:endParaRPr lang="en-IN" sz="2800" dirty="0">
              <a:solidFill>
                <a:schemeClr val="accent1">
                  <a:lumMod val="60000"/>
                  <a:lumOff val="40000"/>
                </a:schemeClr>
              </a:solidFill>
              <a:latin typeface="Bahnschrift SemiBold Condensed" panose="020B05020402040202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9E040F-54B6-4BAF-A438-8AA3BC5269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223" r="13533" b="29144"/>
          <a:stretch/>
        </p:blipFill>
        <p:spPr>
          <a:xfrm>
            <a:off x="6930571" y="642726"/>
            <a:ext cx="5039472" cy="3222374"/>
          </a:xfrm>
          <a:prstGeom prst="rect">
            <a:avLst/>
          </a:prstGeom>
          <a:effectLst>
            <a:glow rad="228600">
              <a:schemeClr val="accent3">
                <a:satMod val="175000"/>
                <a:alpha val="40000"/>
              </a:schemeClr>
            </a:glow>
          </a:effectLst>
          <a:scene3d>
            <a:camera prst="isometricOffAxis2Left"/>
            <a:lightRig rig="threePt" dir="t"/>
          </a:scene3d>
          <a:sp3d>
            <a:bevelT w="114300" prst="artDeco"/>
          </a:sp3d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BD9C8AC-14C5-4ABC-8F00-0876FB99576F}"/>
              </a:ext>
            </a:extLst>
          </p:cNvPr>
          <p:cNvSpPr txBox="1"/>
          <p:nvPr/>
        </p:nvSpPr>
        <p:spPr>
          <a:xfrm>
            <a:off x="261702" y="3537618"/>
            <a:ext cx="806637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Bahnschrift SemiBold Condensed" panose="020B0502040204020203" pitchFamily="34" charset="0"/>
              </a:rPr>
              <a:t>Similarly, Ameya life is an innovative healthcare delivery company which provides quality healthcare to a diverse population through a variety of service lines with special focus on prevention of non communicable diseases(NCD’s) and promotion of healthy lifestyle.</a:t>
            </a:r>
            <a:endParaRPr lang="en-IN" sz="2800" dirty="0">
              <a:solidFill>
                <a:schemeClr val="accent1">
                  <a:lumMod val="60000"/>
                  <a:lumOff val="40000"/>
                </a:schemeClr>
              </a:solidFill>
              <a:latin typeface="Bahnschrift SemiBold Condensed" panose="020B0502040204020203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845001D-0075-41E2-A9F7-1F278B210885}"/>
              </a:ext>
            </a:extLst>
          </p:cNvPr>
          <p:cNvSpPr txBox="1"/>
          <p:nvPr/>
        </p:nvSpPr>
        <p:spPr>
          <a:xfrm>
            <a:off x="2610678" y="273394"/>
            <a:ext cx="26507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12993361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 shadeToTitle="1">
        <a:gradFill flip="none" rotWithShape="1">
          <a:gsLst>
            <a:gs pos="0">
              <a:schemeClr val="accent4">
                <a:lumMod val="67000"/>
              </a:schemeClr>
            </a:gs>
            <a:gs pos="48000">
              <a:schemeClr val="accent4">
                <a:lumMod val="97000"/>
                <a:lumOff val="3000"/>
              </a:schemeClr>
            </a:gs>
            <a:gs pos="100000">
              <a:schemeClr val="accent4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38617450-FE5F-42C7-9BC5-813A4751095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5599396"/>
              </p:ext>
            </p:extLst>
          </p:nvPr>
        </p:nvGraphicFramePr>
        <p:xfrm>
          <a:off x="4108173" y="775011"/>
          <a:ext cx="7871791" cy="500527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D4037C0B-CC34-4819-BFB6-4D0D88FAEC0A}"/>
              </a:ext>
            </a:extLst>
          </p:cNvPr>
          <p:cNvSpPr txBox="1"/>
          <p:nvPr/>
        </p:nvSpPr>
        <p:spPr>
          <a:xfrm>
            <a:off x="2769705" y="128680"/>
            <a:ext cx="74874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>
                <a:solidFill>
                  <a:schemeClr val="accent6">
                    <a:lumMod val="50000"/>
                  </a:schemeClr>
                </a:solidFill>
                <a:latin typeface="Bahnschrift SemiBold Condensed" panose="020B0502040204020203" pitchFamily="34" charset="0"/>
              </a:rPr>
              <a:t>District wise literacy rate of ST (Chhattisgarh)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17B43E-8F87-4DB0-9338-5A54FDB7084A}"/>
              </a:ext>
            </a:extLst>
          </p:cNvPr>
          <p:cNvSpPr txBox="1"/>
          <p:nvPr/>
        </p:nvSpPr>
        <p:spPr>
          <a:xfrm>
            <a:off x="384313" y="1541542"/>
            <a:ext cx="372386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chemeClr val="accent5">
                    <a:lumMod val="50000"/>
                  </a:schemeClr>
                </a:solidFill>
                <a:latin typeface="Lucida Console" panose="020B0609040504020204" pitchFamily="49" charset="0"/>
              </a:rPr>
              <a:t>With the establishment of tribal welfare residential schools, different ERMS, school health services of Ameya life; literacy rate of tribes has shown a significant increase.</a:t>
            </a:r>
          </a:p>
        </p:txBody>
      </p:sp>
    </p:spTree>
    <p:extLst>
      <p:ext uri="{BB962C8B-B14F-4D97-AF65-F5344CB8AC3E}">
        <p14:creationId xmlns:p14="http://schemas.microsoft.com/office/powerpoint/2010/main" val="12002592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F66E19E5-F475-4450-A0AC-0124606E8723}"/>
              </a:ext>
            </a:extLst>
          </p:cNvPr>
          <p:cNvGrpSpPr/>
          <p:nvPr/>
        </p:nvGrpSpPr>
        <p:grpSpPr>
          <a:xfrm>
            <a:off x="701822" y="1232452"/>
            <a:ext cx="6899128" cy="5303959"/>
            <a:chOff x="701822" y="781878"/>
            <a:chExt cx="6899128" cy="5303959"/>
          </a:xfrm>
        </p:grpSpPr>
        <p:graphicFrame>
          <p:nvGraphicFramePr>
            <p:cNvPr id="4" name="Chart 3">
              <a:extLst>
                <a:ext uri="{FF2B5EF4-FFF2-40B4-BE49-F238E27FC236}">
                  <a16:creationId xmlns:a16="http://schemas.microsoft.com/office/drawing/2014/main" id="{2D084983-F165-485F-8DCF-E4063D88125B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398692449"/>
                </p:ext>
              </p:extLst>
            </p:nvPr>
          </p:nvGraphicFramePr>
          <p:xfrm>
            <a:off x="1321673" y="781878"/>
            <a:ext cx="6279277" cy="4965405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821C2AA-2440-4D63-BF8D-3278EC7C0E57}"/>
                </a:ext>
              </a:extLst>
            </p:cNvPr>
            <p:cNvSpPr txBox="1"/>
            <p:nvPr/>
          </p:nvSpPr>
          <p:spPr>
            <a:xfrm rot="16200000">
              <a:off x="-978234" y="2763999"/>
              <a:ext cx="369866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 sz="1197" b="0" i="0" u="none" strike="noStrike" kern="1200" cap="all" baseline="0">
                  <a:solidFill>
                    <a:prstClr val="white">
                      <a:lumMod val="65000"/>
                      <a:lumOff val="35000"/>
                    </a:prstClr>
                  </a:solidFill>
                  <a:latin typeface="+mn-lt"/>
                  <a:ea typeface="+mn-ea"/>
                  <a:cs typeface="+mn-cs"/>
                </a:defRPr>
              </a:pPr>
              <a:r>
                <a:rPr lang="en-IN" sz="1600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Times New Roman" panose="02020603050405020304" pitchFamily="18" charset="0"/>
                </a:rPr>
                <a:t>Number of students enrolled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4476312-4B1D-448A-8D0F-2CEACA0AA15C}"/>
                </a:ext>
              </a:extLst>
            </p:cNvPr>
            <p:cNvSpPr txBox="1"/>
            <p:nvPr/>
          </p:nvSpPr>
          <p:spPr>
            <a:xfrm>
              <a:off x="3897351" y="5747283"/>
              <a:ext cx="166380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 sz="1197" b="0" i="0" u="none" strike="noStrike" kern="1200" cap="all" baseline="0">
                  <a:solidFill>
                    <a:prstClr val="white">
                      <a:lumMod val="65000"/>
                      <a:lumOff val="35000"/>
                    </a:prstClr>
                  </a:solidFill>
                  <a:latin typeface="+mn-lt"/>
                  <a:ea typeface="+mn-ea"/>
                  <a:cs typeface="+mn-cs"/>
                </a:defRPr>
              </a:pPr>
              <a:r>
                <a:rPr lang="en-IN" sz="1600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Times New Roman" panose="02020603050405020304" pitchFamily="18" charset="0"/>
                </a:rPr>
                <a:t>Districts</a:t>
              </a:r>
            </a:p>
          </p:txBody>
        </p:sp>
      </p:grp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3291A674-24CD-4D5D-B10D-0CC17D22A4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8773358"/>
              </p:ext>
            </p:extLst>
          </p:nvPr>
        </p:nvGraphicFramePr>
        <p:xfrm>
          <a:off x="7742270" y="400049"/>
          <a:ext cx="2178970" cy="55646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9485">
                  <a:extLst>
                    <a:ext uri="{9D8B030D-6E8A-4147-A177-3AD203B41FA5}">
                      <a16:colId xmlns:a16="http://schemas.microsoft.com/office/drawing/2014/main" val="4065178367"/>
                    </a:ext>
                  </a:extLst>
                </a:gridCol>
                <a:gridCol w="1089485">
                  <a:extLst>
                    <a:ext uri="{9D8B030D-6E8A-4147-A177-3AD203B41FA5}">
                      <a16:colId xmlns:a16="http://schemas.microsoft.com/office/drawing/2014/main" val="1815643648"/>
                    </a:ext>
                  </a:extLst>
                </a:gridCol>
              </a:tblGrid>
              <a:tr h="403506">
                <a:tc>
                  <a:txBody>
                    <a:bodyPr/>
                    <a:lstStyle/>
                    <a:p>
                      <a:r>
                        <a:rPr lang="en-IN" sz="1400" dirty="0"/>
                        <a:t>Districts</a:t>
                      </a:r>
                      <a:endParaRPr lang="en-IN" dirty="0"/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Students</a:t>
                      </a:r>
                      <a:endParaRPr lang="en-IN" dirty="0"/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61783282"/>
                  </a:ext>
                </a:extLst>
              </a:tr>
              <a:tr h="344076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bastar</a:t>
                      </a:r>
                    </a:p>
                  </a:txBody>
                  <a:tcPr marL="9525" marR="9525" marT="9525" marB="0" anchor="b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400</a:t>
                      </a:r>
                    </a:p>
                  </a:txBody>
                  <a:tcPr marL="9525" marR="9525" marT="9525" marB="0" anchor="b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483633816"/>
                  </a:ext>
                </a:extLst>
              </a:tr>
              <a:tr h="344076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dantewada</a:t>
                      </a:r>
                    </a:p>
                  </a:txBody>
                  <a:tcPr marL="9525" marR="9525" marT="9525" marB="0" anchor="b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244</a:t>
                      </a:r>
                    </a:p>
                  </a:txBody>
                  <a:tcPr marL="9525" marR="9525" marT="9525" marB="0" anchor="b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475038045"/>
                  </a:ext>
                </a:extLst>
              </a:tr>
              <a:tr h="344076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jashpur</a:t>
                      </a:r>
                    </a:p>
                  </a:txBody>
                  <a:tcPr marL="9525" marR="9525" marT="9525" marB="0" anchor="b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410</a:t>
                      </a:r>
                    </a:p>
                  </a:txBody>
                  <a:tcPr marL="9525" marR="9525" marT="9525" marB="0" anchor="b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60226972"/>
                  </a:ext>
                </a:extLst>
              </a:tr>
              <a:tr h="344076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kanker</a:t>
                      </a:r>
                    </a:p>
                  </a:txBody>
                  <a:tcPr marL="9525" marR="9525" marT="9525" marB="0" anchor="b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395</a:t>
                      </a:r>
                    </a:p>
                  </a:txBody>
                  <a:tcPr marL="9525" marR="9525" marT="9525" marB="0" anchor="b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951717709"/>
                  </a:ext>
                </a:extLst>
              </a:tr>
              <a:tr h="344076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kabirdham</a:t>
                      </a:r>
                    </a:p>
                  </a:txBody>
                  <a:tcPr marL="9525" marR="9525" marT="9525" marB="0" anchor="b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360</a:t>
                      </a:r>
                    </a:p>
                  </a:txBody>
                  <a:tcPr marL="9525" marR="9525" marT="9525" marB="0" anchor="b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297063721"/>
                  </a:ext>
                </a:extLst>
              </a:tr>
              <a:tr h="344076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raigarh</a:t>
                      </a:r>
                    </a:p>
                  </a:txBody>
                  <a:tcPr marL="9525" marR="9525" marT="9525" marB="0" anchor="b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360</a:t>
                      </a:r>
                    </a:p>
                  </a:txBody>
                  <a:tcPr marL="9525" marR="9525" marT="9525" marB="0" anchor="b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56302110"/>
                  </a:ext>
                </a:extLst>
              </a:tr>
              <a:tr h="344076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surajpur</a:t>
                      </a:r>
                    </a:p>
                  </a:txBody>
                  <a:tcPr marL="9525" marR="9525" marT="9525" marB="0" anchor="b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385</a:t>
                      </a:r>
                    </a:p>
                  </a:txBody>
                  <a:tcPr marL="9525" marR="9525" marT="9525" marB="0" anchor="b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515150545"/>
                  </a:ext>
                </a:extLst>
              </a:tr>
              <a:tr h="344076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surguja</a:t>
                      </a:r>
                    </a:p>
                  </a:txBody>
                  <a:tcPr marL="9525" marR="9525" marT="9525" marB="0" anchor="b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327</a:t>
                      </a:r>
                    </a:p>
                  </a:txBody>
                  <a:tcPr marL="9525" marR="9525" marT="9525" marB="0" anchor="b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320997798"/>
                  </a:ext>
                </a:extLst>
              </a:tr>
              <a:tr h="344076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bijapur</a:t>
                      </a:r>
                    </a:p>
                  </a:txBody>
                  <a:tcPr marL="9525" marR="9525" marT="9525" marB="0" anchor="b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284</a:t>
                      </a:r>
                    </a:p>
                  </a:txBody>
                  <a:tcPr marL="9525" marR="9525" marT="9525" marB="0" anchor="b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71594965"/>
                  </a:ext>
                </a:extLst>
              </a:tr>
              <a:tr h="344076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korba</a:t>
                      </a:r>
                    </a:p>
                  </a:txBody>
                  <a:tcPr marL="9525" marR="9525" marT="9525" marB="0" anchor="b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290</a:t>
                      </a:r>
                    </a:p>
                  </a:txBody>
                  <a:tcPr marL="9525" marR="9525" marT="9525" marB="0" anchor="b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795573388"/>
                  </a:ext>
                </a:extLst>
              </a:tr>
              <a:tr h="344076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rajnandgaon</a:t>
                      </a:r>
                    </a:p>
                  </a:txBody>
                  <a:tcPr marL="9525" marR="9525" marT="9525" marB="0" anchor="b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392</a:t>
                      </a:r>
                    </a:p>
                  </a:txBody>
                  <a:tcPr marL="9525" marR="9525" marT="9525" marB="0" anchor="b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262888113"/>
                  </a:ext>
                </a:extLst>
              </a:tr>
              <a:tr h="344076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koriya</a:t>
                      </a:r>
                    </a:p>
                  </a:txBody>
                  <a:tcPr marL="9525" marR="9525" marT="9525" marB="0" anchor="b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335</a:t>
                      </a:r>
                    </a:p>
                  </a:txBody>
                  <a:tcPr marL="9525" marR="9525" marT="9525" marB="0" anchor="b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583443185"/>
                  </a:ext>
                </a:extLst>
              </a:tr>
              <a:tr h="344076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kondagaon</a:t>
                      </a:r>
                    </a:p>
                  </a:txBody>
                  <a:tcPr marL="9525" marR="9525" marT="9525" marB="0" anchor="b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97</a:t>
                      </a:r>
                    </a:p>
                  </a:txBody>
                  <a:tcPr marL="9525" marR="9525" marT="9525" marB="0" anchor="b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869682959"/>
                  </a:ext>
                </a:extLst>
              </a:tr>
              <a:tr h="344076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bilaspur</a:t>
                      </a:r>
                    </a:p>
                  </a:txBody>
                  <a:tcPr marL="9525" marR="9525" marT="9525" marB="0" anchor="b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</a:t>
                      </a:r>
                    </a:p>
                  </a:txBody>
                  <a:tcPr marL="9525" marR="9525" marT="9525" marB="0" anchor="b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55986313"/>
                  </a:ext>
                </a:extLst>
              </a:tr>
              <a:tr h="344076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narayanpur</a:t>
                      </a:r>
                    </a:p>
                  </a:txBody>
                  <a:tcPr marL="9525" marR="9525" marT="9525" marB="0" anchor="b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110</a:t>
                      </a:r>
                    </a:p>
                  </a:txBody>
                  <a:tcPr marL="9525" marR="9525" marT="9525" marB="0" anchor="b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704652337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5825982C-EE80-4CF9-9B8F-10EC112CC6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1651269"/>
              </p:ext>
            </p:extLst>
          </p:nvPr>
        </p:nvGraphicFramePr>
        <p:xfrm>
          <a:off x="10053946" y="400049"/>
          <a:ext cx="2038994" cy="41156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9497">
                  <a:extLst>
                    <a:ext uri="{9D8B030D-6E8A-4147-A177-3AD203B41FA5}">
                      <a16:colId xmlns:a16="http://schemas.microsoft.com/office/drawing/2014/main" val="2690815568"/>
                    </a:ext>
                  </a:extLst>
                </a:gridCol>
                <a:gridCol w="1019497">
                  <a:extLst>
                    <a:ext uri="{9D8B030D-6E8A-4147-A177-3AD203B41FA5}">
                      <a16:colId xmlns:a16="http://schemas.microsoft.com/office/drawing/2014/main" val="3451158076"/>
                    </a:ext>
                  </a:extLst>
                </a:gridCol>
              </a:tblGrid>
              <a:tr h="317668">
                <a:tc>
                  <a:txBody>
                    <a:bodyPr/>
                    <a:lstStyle/>
                    <a:p>
                      <a:r>
                        <a:rPr lang="en-IN" sz="1400" dirty="0"/>
                        <a:t>Districts</a:t>
                      </a:r>
                      <a:endParaRPr lang="en-IN" dirty="0"/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dirty="0"/>
                        <a:t>Students</a:t>
                      </a:r>
                      <a:endParaRPr lang="en-IN" dirty="0"/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656240275"/>
                  </a:ext>
                </a:extLst>
              </a:tr>
              <a:tr h="379801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balod</a:t>
                      </a:r>
                    </a:p>
                  </a:txBody>
                  <a:tcPr marL="9525" marR="9525" marT="9525" marB="0" anchor="b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</a:t>
                      </a:r>
                    </a:p>
                  </a:txBody>
                  <a:tcPr marL="9525" marR="9525" marT="9525" marB="0" anchor="b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954741507"/>
                  </a:ext>
                </a:extLst>
              </a:tr>
              <a:tr h="379801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balrampur</a:t>
                      </a:r>
                    </a:p>
                  </a:txBody>
                  <a:tcPr marL="9525" marR="9525" marT="9525" marB="0" anchor="b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</a:t>
                      </a:r>
                    </a:p>
                  </a:txBody>
                  <a:tcPr marL="9525" marR="9525" marT="9525" marB="0" anchor="b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49364209"/>
                  </a:ext>
                </a:extLst>
              </a:tr>
              <a:tr h="379801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bastar</a:t>
                      </a:r>
                    </a:p>
                  </a:txBody>
                  <a:tcPr marL="9525" marR="9525" marT="9525" marB="0" anchor="b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163</a:t>
                      </a:r>
                    </a:p>
                  </a:txBody>
                  <a:tcPr marL="9525" marR="9525" marT="9525" marB="0" anchor="b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196062011"/>
                  </a:ext>
                </a:extLst>
              </a:tr>
              <a:tr h="379801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dhamtari</a:t>
                      </a:r>
                    </a:p>
                  </a:txBody>
                  <a:tcPr marL="9525" marR="9525" marT="9525" marB="0" anchor="b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</a:t>
                      </a:r>
                    </a:p>
                  </a:txBody>
                  <a:tcPr marL="9525" marR="9525" marT="9525" marB="0" anchor="b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283874656"/>
                  </a:ext>
                </a:extLst>
              </a:tr>
              <a:tr h="379801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gariyaband</a:t>
                      </a:r>
                    </a:p>
                  </a:txBody>
                  <a:tcPr marL="9525" marR="9525" marT="9525" marB="0" anchor="b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b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538091483"/>
                  </a:ext>
                </a:extLst>
              </a:tr>
              <a:tr h="379801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janjgir champa</a:t>
                      </a:r>
                    </a:p>
                  </a:txBody>
                  <a:tcPr marL="9525" marR="9525" marT="9525" marB="0" anchor="b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</a:t>
                      </a:r>
                    </a:p>
                  </a:txBody>
                  <a:tcPr marL="9525" marR="9525" marT="9525" marB="0" anchor="b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757803278"/>
                  </a:ext>
                </a:extLst>
              </a:tr>
              <a:tr h="379801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mahasamund</a:t>
                      </a:r>
                    </a:p>
                  </a:txBody>
                  <a:tcPr marL="9525" marR="9525" marT="9525" marB="0" anchor="b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54</a:t>
                      </a:r>
                    </a:p>
                  </a:txBody>
                  <a:tcPr marL="9525" marR="9525" marT="9525" marB="0" anchor="b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395938840"/>
                  </a:ext>
                </a:extLst>
              </a:tr>
              <a:tr h="379801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mungeli</a:t>
                      </a:r>
                    </a:p>
                  </a:txBody>
                  <a:tcPr marL="9525" marR="9525" marT="9525" marB="0" anchor="b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</a:t>
                      </a:r>
                    </a:p>
                  </a:txBody>
                  <a:tcPr marL="9525" marR="9525" marT="9525" marB="0" anchor="b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377306502"/>
                  </a:ext>
                </a:extLst>
              </a:tr>
              <a:tr h="379801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sukma</a:t>
                      </a:r>
                    </a:p>
                  </a:txBody>
                  <a:tcPr marL="9525" marR="9525" marT="9525" marB="0" anchor="b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</a:t>
                      </a:r>
                    </a:p>
                  </a:txBody>
                  <a:tcPr marL="9525" marR="9525" marT="9525" marB="0" anchor="b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14832333"/>
                  </a:ext>
                </a:extLst>
              </a:tr>
              <a:tr h="379801"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baloda bazar</a:t>
                      </a:r>
                    </a:p>
                  </a:txBody>
                  <a:tcPr marL="9525" marR="9525" marT="9525" marB="0" anchor="b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</a:t>
                      </a:r>
                    </a:p>
                  </a:txBody>
                  <a:tcPr marL="9525" marR="9525" marT="9525" marB="0" anchor="b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372748996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266D1F18-C889-4DFA-A915-441F3BF51A8F}"/>
              </a:ext>
            </a:extLst>
          </p:cNvPr>
          <p:cNvSpPr txBox="1"/>
          <p:nvPr/>
        </p:nvSpPr>
        <p:spPr>
          <a:xfrm>
            <a:off x="278294" y="183089"/>
            <a:ext cx="718267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Number of students enrolled in Tribal welfare residential schools.</a:t>
            </a:r>
          </a:p>
        </p:txBody>
      </p:sp>
    </p:spTree>
    <p:extLst>
      <p:ext uri="{BB962C8B-B14F-4D97-AF65-F5344CB8AC3E}">
        <p14:creationId xmlns:p14="http://schemas.microsoft.com/office/powerpoint/2010/main" val="26825509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43DDE417-7407-4E8F-B8D9-A84B8A033B89}"/>
              </a:ext>
            </a:extLst>
          </p:cNvPr>
          <p:cNvSpPr txBox="1"/>
          <p:nvPr/>
        </p:nvSpPr>
        <p:spPr>
          <a:xfrm>
            <a:off x="2968282" y="112541"/>
            <a:ext cx="75402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Ameya Life School Health Services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07BF864-330D-42D8-8984-6343BEB131AF}"/>
              </a:ext>
            </a:extLst>
          </p:cNvPr>
          <p:cNvGrpSpPr/>
          <p:nvPr/>
        </p:nvGrpSpPr>
        <p:grpSpPr>
          <a:xfrm>
            <a:off x="1078525" y="743816"/>
            <a:ext cx="10400710" cy="6001643"/>
            <a:chOff x="895646" y="1195753"/>
            <a:chExt cx="10400710" cy="6001643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9BDB72D-E459-444E-B6A7-7D8AAA6D4927}"/>
                </a:ext>
              </a:extLst>
            </p:cNvPr>
            <p:cNvSpPr txBox="1"/>
            <p:nvPr/>
          </p:nvSpPr>
          <p:spPr>
            <a:xfrm>
              <a:off x="895646" y="1195753"/>
              <a:ext cx="10400710" cy="60016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fontAlgn="base">
                <a:buFont typeface="Wingdings" panose="05000000000000000000" pitchFamily="2" charset="2"/>
                <a:buChar char="Ø"/>
              </a:pPr>
              <a:r>
                <a:rPr lang="en-US" sz="2400" dirty="0">
                  <a:solidFill>
                    <a:schemeClr val="accent5">
                      <a:lumMod val="20000"/>
                      <a:lumOff val="80000"/>
                    </a:schemeClr>
                  </a:solidFill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Creation &amp; maintenance of a cloud based electronic health record for each student.</a:t>
              </a:r>
            </a:p>
            <a:p>
              <a:pPr marL="285750" indent="-285750" fontAlgn="base">
                <a:buFont typeface="Wingdings" panose="05000000000000000000" pitchFamily="2" charset="2"/>
                <a:buChar char="Ø"/>
              </a:pPr>
              <a:endParaRPr lang="en-US" sz="2400" dirty="0">
                <a:solidFill>
                  <a:schemeClr val="accent5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endParaRPr>
            </a:p>
            <a:p>
              <a:pPr marL="285750" indent="-285750" fontAlgn="base">
                <a:buFont typeface="Wingdings" panose="05000000000000000000" pitchFamily="2" charset="2"/>
                <a:buChar char="Ø"/>
              </a:pPr>
              <a:r>
                <a:rPr lang="en-US" sz="2400" dirty="0">
                  <a:solidFill>
                    <a:schemeClr val="accent5">
                      <a:lumMod val="20000"/>
                      <a:lumOff val="80000"/>
                    </a:schemeClr>
                  </a:solidFill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Appropriate referral for detected disorders to our empaneled hospitals and clinics.</a:t>
              </a:r>
            </a:p>
            <a:p>
              <a:pPr marL="285750" indent="-285750" fontAlgn="base">
                <a:buFont typeface="Wingdings" panose="05000000000000000000" pitchFamily="2" charset="2"/>
                <a:buChar char="Ø"/>
              </a:pPr>
              <a:endParaRPr lang="en-US" sz="2400" dirty="0">
                <a:solidFill>
                  <a:schemeClr val="accent5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endParaRPr>
            </a:p>
            <a:p>
              <a:pPr marL="285750" indent="-285750" fontAlgn="base">
                <a:buFont typeface="Wingdings" panose="05000000000000000000" pitchFamily="2" charset="2"/>
                <a:buChar char="Ø"/>
              </a:pPr>
              <a:r>
                <a:rPr lang="en-US" sz="2400" dirty="0">
                  <a:solidFill>
                    <a:schemeClr val="accent5">
                      <a:lumMod val="20000"/>
                      <a:lumOff val="80000"/>
                    </a:schemeClr>
                  </a:solidFill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Availability of expert guidance on a toll free number for health advice and referral by the team.</a:t>
              </a:r>
            </a:p>
            <a:p>
              <a:pPr marL="285750" indent="-285750" fontAlgn="base">
                <a:buFont typeface="Wingdings" panose="05000000000000000000" pitchFamily="2" charset="2"/>
                <a:buChar char="Ø"/>
              </a:pPr>
              <a:endParaRPr lang="en-US" sz="2400" dirty="0">
                <a:solidFill>
                  <a:schemeClr val="accent5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endParaRPr>
            </a:p>
            <a:p>
              <a:pPr marL="285750" indent="-285750" fontAlgn="base">
                <a:buFont typeface="Wingdings" panose="05000000000000000000" pitchFamily="2" charset="2"/>
                <a:buChar char="Ø"/>
              </a:pPr>
              <a:r>
                <a:rPr lang="en-US" sz="2400" dirty="0">
                  <a:solidFill>
                    <a:schemeClr val="accent5">
                      <a:lumMod val="20000"/>
                      <a:lumOff val="80000"/>
                    </a:schemeClr>
                  </a:solidFill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Screening and promotion of health among staff.</a:t>
              </a:r>
            </a:p>
            <a:p>
              <a:pPr marL="285750" indent="-285750" fontAlgn="base">
                <a:buFont typeface="Wingdings" panose="05000000000000000000" pitchFamily="2" charset="2"/>
                <a:buChar char="Ø"/>
              </a:pPr>
              <a:endParaRPr lang="en-US" sz="2400" dirty="0">
                <a:solidFill>
                  <a:schemeClr val="accent5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endParaRPr>
            </a:p>
            <a:p>
              <a:pPr marL="285750" indent="-285750" fontAlgn="base">
                <a:buFont typeface="Wingdings" panose="05000000000000000000" pitchFamily="2" charset="2"/>
                <a:buChar char="Ø"/>
              </a:pPr>
              <a:r>
                <a:rPr lang="en-US" sz="2400" dirty="0">
                  <a:solidFill>
                    <a:schemeClr val="accent5">
                      <a:lumMod val="20000"/>
                      <a:lumOff val="80000"/>
                    </a:schemeClr>
                  </a:solidFill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Health screening for students at school.</a:t>
              </a:r>
            </a:p>
            <a:p>
              <a:pPr marL="285750" indent="-285750" fontAlgn="base">
                <a:buFont typeface="Wingdings" panose="05000000000000000000" pitchFamily="2" charset="2"/>
                <a:buChar char="Ø"/>
              </a:pPr>
              <a:endParaRPr lang="en-US" sz="2400" dirty="0">
                <a:solidFill>
                  <a:schemeClr val="accent5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endParaRPr>
            </a:p>
            <a:p>
              <a:pPr marL="285750" indent="-285750" fontAlgn="base">
                <a:buFont typeface="Wingdings" panose="05000000000000000000" pitchFamily="2" charset="2"/>
                <a:buChar char="Ø"/>
              </a:pPr>
              <a:r>
                <a:rPr lang="en-IN" sz="2400" dirty="0">
                  <a:solidFill>
                    <a:schemeClr val="accent5">
                      <a:lumMod val="20000"/>
                      <a:lumOff val="80000"/>
                    </a:schemeClr>
                  </a:solidFill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Healthy / Safe Environment Services</a:t>
              </a:r>
            </a:p>
            <a:p>
              <a:pPr marL="285750" indent="-285750" fontAlgn="base">
                <a:buFont typeface="Wingdings" panose="05000000000000000000" pitchFamily="2" charset="2"/>
                <a:buChar char="Ø"/>
              </a:pPr>
              <a:endParaRPr lang="en-US" sz="2400" dirty="0">
                <a:solidFill>
                  <a:schemeClr val="accent5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endParaRPr>
            </a:p>
            <a:p>
              <a:pPr marL="285750" indent="-285750" fontAlgn="base">
                <a:buFont typeface="Wingdings" panose="05000000000000000000" pitchFamily="2" charset="2"/>
                <a:buChar char="Ø"/>
              </a:pPr>
              <a:r>
                <a:rPr lang="en-US" sz="2400" dirty="0">
                  <a:solidFill>
                    <a:schemeClr val="accent5">
                      <a:lumMod val="20000"/>
                      <a:lumOff val="80000"/>
                    </a:schemeClr>
                  </a:solidFill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Component for nutrition instruction and planning.</a:t>
              </a:r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0F2563D9-2A18-4361-8897-1F0DDBA1A2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8150088" y="4352101"/>
              <a:ext cx="3146268" cy="2442369"/>
            </a:xfrm>
            <a:prstGeom prst="rect">
              <a:avLst/>
            </a:prstGeom>
            <a:effectLst>
              <a:glow rad="228600">
                <a:schemeClr val="accent6">
                  <a:satMod val="175000"/>
                  <a:alpha val="40000"/>
                </a:schemeClr>
              </a:glow>
            </a:effectLst>
          </p:spPr>
        </p:pic>
      </p:grpSp>
    </p:spTree>
    <p:extLst>
      <p:ext uri="{BB962C8B-B14F-4D97-AF65-F5344CB8AC3E}">
        <p14:creationId xmlns:p14="http://schemas.microsoft.com/office/powerpoint/2010/main" val="20851587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C928677-64C5-43C4-A4A6-8171B579A8EA}"/>
              </a:ext>
            </a:extLst>
          </p:cNvPr>
          <p:cNvSpPr txBox="1"/>
          <p:nvPr/>
        </p:nvSpPr>
        <p:spPr>
          <a:xfrm>
            <a:off x="145369" y="776182"/>
            <a:ext cx="731520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2">
                    <a:lumMod val="75000"/>
                  </a:schemeClr>
                </a:solidFill>
              </a:rPr>
              <a:t>A recent study on urban Indian school children showed that there was an improvement in behavior &amp; knowledge of about 40-70% among school children after medical education for prevention of obesity &amp; diabetes.</a:t>
            </a:r>
            <a:endParaRPr lang="en-IN" sz="20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7E5785-BB24-461A-BFFB-C56A71CACE19}"/>
              </a:ext>
            </a:extLst>
          </p:cNvPr>
          <p:cNvSpPr txBox="1"/>
          <p:nvPr/>
        </p:nvSpPr>
        <p:spPr>
          <a:xfrm>
            <a:off x="8161406" y="4318783"/>
            <a:ext cx="403059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schemeClr val="bg2">
                    <a:lumMod val="75000"/>
                  </a:schemeClr>
                </a:solidFill>
              </a:rPr>
              <a:t>Due to such organisations, not only urban but also large as well as small towns’ children have shown improvement 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C3E463-837D-4C90-883F-5EAC327A1751}"/>
              </a:ext>
            </a:extLst>
          </p:cNvPr>
          <p:cNvSpPr txBox="1"/>
          <p:nvPr/>
        </p:nvSpPr>
        <p:spPr>
          <a:xfrm>
            <a:off x="2855345" y="252962"/>
            <a:ext cx="53879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chemeClr val="bg1">
                    <a:lumMod val="85000"/>
                  </a:schemeClr>
                </a:solidFill>
              </a:rPr>
              <a:t>IMPROVEMENT STATISTICS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3178392-0209-47F2-B2A5-C89C6D690E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3271" y="385003"/>
            <a:ext cx="3704887" cy="393378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B006142-70E3-4F3D-BF40-2E3B985D8F4F}"/>
              </a:ext>
            </a:extLst>
          </p:cNvPr>
          <p:cNvSpPr txBox="1"/>
          <p:nvPr/>
        </p:nvSpPr>
        <p:spPr>
          <a:xfrm>
            <a:off x="145369" y="2138616"/>
            <a:ext cx="39169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chemeClr val="bg1"/>
                </a:solidFill>
                <a:latin typeface="Arial Black" panose="020B0A04020102020204" pitchFamily="34" charset="0"/>
              </a:rPr>
              <a:t>Some more facilities: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D24173E-E5C9-4D98-8176-D140AA625E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51128" y="2884451"/>
            <a:ext cx="3081502" cy="1756254"/>
          </a:xfrm>
          <a:prstGeom prst="rect">
            <a:avLst/>
          </a:prstGeom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8C8D813-4A9B-4DFE-844D-E8D90CB217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062342" y="2690370"/>
            <a:ext cx="3194044" cy="1756254"/>
          </a:xfrm>
          <a:prstGeom prst="rect">
            <a:avLst/>
          </a:prstGeom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346F9B0-FAF1-4C3F-89E3-15D6208E8FB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/>
          </a:blip>
          <a:srcRect r="36454"/>
          <a:stretch/>
        </p:blipFill>
        <p:spPr>
          <a:xfrm>
            <a:off x="742412" y="4981100"/>
            <a:ext cx="3072120" cy="1623938"/>
          </a:xfrm>
          <a:prstGeom prst="rect">
            <a:avLst/>
          </a:prstGeom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BE8EA8A-7E8B-4B50-92B6-E44730F4EA9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/>
          </a:blip>
          <a:srcRect l="15690" t="13431" b="28235"/>
          <a:stretch/>
        </p:blipFill>
        <p:spPr>
          <a:xfrm>
            <a:off x="4198809" y="4918947"/>
            <a:ext cx="3194043" cy="1623938"/>
          </a:xfrm>
          <a:prstGeom prst="rect">
            <a:avLst/>
          </a:prstGeom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8040681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8F52464-7E29-4116-9BD0-DDBE48437CBD}"/>
              </a:ext>
            </a:extLst>
          </p:cNvPr>
          <p:cNvSpPr/>
          <p:nvPr/>
        </p:nvSpPr>
        <p:spPr>
          <a:xfrm>
            <a:off x="2714667" y="0"/>
            <a:ext cx="609170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REFERENCES</a:t>
            </a:r>
            <a:endParaRPr lang="en-US" sz="60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2C0953-43C6-4C3A-8B5D-EF5594E4AF6C}"/>
              </a:ext>
            </a:extLst>
          </p:cNvPr>
          <p:cNvSpPr txBox="1"/>
          <p:nvPr/>
        </p:nvSpPr>
        <p:spPr>
          <a:xfrm>
            <a:off x="177421" y="656899"/>
            <a:ext cx="12014579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>
                <a:solidFill>
                  <a:schemeClr val="accent6">
                    <a:lumMod val="20000"/>
                    <a:lumOff val="8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http://tribal.cg.gov.in/en/scheduled-areas</a:t>
            </a:r>
            <a:endParaRPr lang="en-IN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>
                <a:solidFill>
                  <a:schemeClr val="accent6">
                    <a:lumMod val="20000"/>
                    <a:lumOff val="8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google.com/search?rlz=1C1CHBF_enIN838IN838&amp;ei=zMvlXJTjNZWS9QOuioqQDA&amp;q=district+wise+growth+in+tribal+residential+schools&amp;oq=district+wise+growth+in+tribal+residential+schools&amp;gs_l=psy-ab.3..35i39.139452.139452..139964...0.0..0.200.200.2-1......0....1..gws-wiz.......0i71.m8p0g49XpNc</a:t>
            </a:r>
            <a:endParaRPr lang="en-IN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>
                <a:solidFill>
                  <a:schemeClr val="accent6">
                    <a:lumMod val="20000"/>
                    <a:lumOff val="80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https://www.indiastat.com/social-and-welfare-schemes-data/27/tribal-schemes/285/scheme-of-ashram-schools-1994-2018/368234/stats.aspx</a:t>
            </a:r>
            <a:endParaRPr lang="en-IN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>
                <a:solidFill>
                  <a:schemeClr val="accent6">
                    <a:lumMod val="20000"/>
                    <a:lumOff val="80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https://tribal.nic.in/DivisionsFiles/sg/ListEMRS060418.pdf</a:t>
            </a:r>
            <a:endParaRPr lang="en-IN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>
                <a:solidFill>
                  <a:schemeClr val="accent6">
                    <a:lumMod val="20000"/>
                    <a:lumOff val="80000"/>
                  </a:schemeClr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https://data.gov.in/resources/district-wise-girls-and-boys-hostels-students-belonging-scheduled-tribes-chhattisgarh</a:t>
            </a:r>
            <a:endParaRPr lang="en-IN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>
                <a:solidFill>
                  <a:schemeClr val="accent6">
                    <a:lumMod val="20000"/>
                    <a:lumOff val="80000"/>
                  </a:schemeClr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https://data.gov.in/resources/state-wise-details-functional-eklavya-model-residential-schools-emrss-and-number-students</a:t>
            </a:r>
            <a:endParaRPr lang="en-IN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>
                <a:solidFill>
                  <a:schemeClr val="accent6">
                    <a:lumMod val="20000"/>
                    <a:lumOff val="80000"/>
                  </a:schemeClr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http://ameyalife.com/</a:t>
            </a:r>
            <a:endParaRPr lang="en-IN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>
                <a:solidFill>
                  <a:schemeClr val="accent6">
                    <a:lumMod val="20000"/>
                    <a:lumOff val="80000"/>
                  </a:schemeClr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https://en.wikipedia.org/wiki/Eklavya_Model_Residential_School</a:t>
            </a:r>
            <a:endParaRPr lang="en-IN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>
                <a:solidFill>
                  <a:schemeClr val="accent6">
                    <a:lumMod val="20000"/>
                    <a:lumOff val="80000"/>
                  </a:schemeClr>
                </a:solidFill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http://www.ipeglobal.com/downloads/publications/Residential-School-Report-13-01-16.pdf</a:t>
            </a:r>
            <a:endParaRPr lang="en-IN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1725297"/>
      </p:ext>
    </p:extLst>
  </p:cSld>
  <p:clrMapOvr>
    <a:masterClrMapping/>
  </p:clrMapOvr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jpeg"/></Relationships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ppt/theme/theme2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3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TM04033937[[fn=Vapor Trail]]</Template>
  <TotalTime>774</TotalTime>
  <Words>493</Words>
  <Application>Microsoft Office PowerPoint</Application>
  <PresentationFormat>Widescreen</PresentationFormat>
  <Paragraphs>104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7</vt:i4>
      </vt:variant>
    </vt:vector>
  </HeadingPairs>
  <TitlesOfParts>
    <vt:vector size="22" baseType="lpstr">
      <vt:lpstr>Arial</vt:lpstr>
      <vt:lpstr>Arial Black</vt:lpstr>
      <vt:lpstr>Bahnschrift SemiBold Condensed</vt:lpstr>
      <vt:lpstr>Calibri</vt:lpstr>
      <vt:lpstr>Calisto MT</vt:lpstr>
      <vt:lpstr>Century Gothic</vt:lpstr>
      <vt:lpstr>Constantia</vt:lpstr>
      <vt:lpstr>Lucida Console</vt:lpstr>
      <vt:lpstr>Times New Roman</vt:lpstr>
      <vt:lpstr>Wingdings</vt:lpstr>
      <vt:lpstr>Wingdings 2</vt:lpstr>
      <vt:lpstr>Wingdings 3</vt:lpstr>
      <vt:lpstr>Vapor Trail</vt:lpstr>
      <vt:lpstr>Slate</vt:lpstr>
      <vt:lpstr>Wisp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Tribal welfare residential school</dc:title>
  <dc:creator>Nilesh Singhania</dc:creator>
  <cp:lastModifiedBy>Nilesh Singhania</cp:lastModifiedBy>
  <cp:revision>39</cp:revision>
  <dcterms:created xsi:type="dcterms:W3CDTF">2019-05-22T21:20:55Z</dcterms:created>
  <dcterms:modified xsi:type="dcterms:W3CDTF">2019-05-24T20:31:38Z</dcterms:modified>
</cp:coreProperties>
</file>